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46wwiMyXY6y2RDrilGf+WQu7b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75FFB8-8AE5-46F7-B85B-634FEC021CB5}">
  <a:tblStyle styleId="{4975FFB8-8AE5-46F7-B85B-634FEC021CB5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088e77b42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9088e77b42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8788c4b4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g288788c4b4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9088e77b42_0_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8" name="Google Shape;268;g29088e77b42_0_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1b8901fd1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g291b8901fd1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37" name="Google Shape;37;g291b8901fd1_0_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91b8901fd1_0_5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27" name="Google Shape;27;g291b8901fd1_0_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91b8901fd1_0_4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91b8901fd1_0_44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32" name="Google Shape;32;g291b8901fd1_0_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291b8901fd1_0_46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1b8901fd1_0_49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91b8901fd1_0_37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g291b8901fd1_0_37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g291b8901fd1_0_37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35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image" Target="../media/image55.png"/><Relationship Id="rId6" Type="http://schemas.openxmlformats.org/officeDocument/2006/relationships/hyperlink" Target="https://teacher.vbudushee.ru/files/uploads/40ed2ceb9ad2c2e569791c6704b2bd4b.pdf" TargetMode="External"/><Relationship Id="rId7" Type="http://schemas.openxmlformats.org/officeDocument/2006/relationships/hyperlink" Target="https://teacher.vbudushee.ru/files/uploads/40ed2ceb9ad2c2e569791c6704b2bd4b.pdf" TargetMode="External"/><Relationship Id="rId8" Type="http://schemas.openxmlformats.org/officeDocument/2006/relationships/hyperlink" Target="http://conference.schoolnano.ru/junior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://conference.schoolnano.ru/junior" TargetMode="External"/><Relationship Id="rId10" Type="http://schemas.openxmlformats.org/officeDocument/2006/relationships/hyperlink" Target="https://teacher.vbudushee.ru/files/uploads/40ed2ceb9ad2c2e569791c6704b2bd4b.pdf" TargetMode="External"/><Relationship Id="rId13" Type="http://schemas.openxmlformats.org/officeDocument/2006/relationships/hyperlink" Target="https://zeroplus.tv/cinepedagogy" TargetMode="External"/><Relationship Id="rId12" Type="http://schemas.openxmlformats.org/officeDocument/2006/relationships/hyperlink" Target="http://conference.schoolnano.ru/junio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zeroplus.tv/compilation" TargetMode="External"/><Relationship Id="rId4" Type="http://schemas.openxmlformats.org/officeDocument/2006/relationships/hyperlink" Target="https://zeroplus.tv/compilation" TargetMode="External"/><Relationship Id="rId9" Type="http://schemas.openxmlformats.org/officeDocument/2006/relationships/hyperlink" Target="https://nano-grad.ru/academy/courses/?type_id=5" TargetMode="External"/><Relationship Id="rId5" Type="http://schemas.openxmlformats.org/officeDocument/2006/relationships/hyperlink" Target="https://youcan.vbudushee.ru/season2#rec150447641" TargetMode="External"/><Relationship Id="rId6" Type="http://schemas.openxmlformats.org/officeDocument/2006/relationships/image" Target="../media/image40.png"/><Relationship Id="rId7" Type="http://schemas.openxmlformats.org/officeDocument/2006/relationships/image" Target="../media/image39.png"/><Relationship Id="rId8" Type="http://schemas.openxmlformats.org/officeDocument/2006/relationships/hyperlink" Target="https://nano-grad.ru/academy/courses/?type_id=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54.jpg"/><Relationship Id="rId5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Nolaletter@yandex.ru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54.jpg"/><Relationship Id="rId6" Type="http://schemas.openxmlformats.org/officeDocument/2006/relationships/image" Target="../media/image5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ost.vbudushee.ru/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png"/><Relationship Id="rId4" Type="http://schemas.openxmlformats.org/officeDocument/2006/relationships/hyperlink" Target="https://zeroplus.tv/cinepedagogy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4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7" Type="http://schemas.openxmlformats.org/officeDocument/2006/relationships/image" Target="../media/image33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33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1.png"/><Relationship Id="rId10" Type="http://schemas.openxmlformats.org/officeDocument/2006/relationships/image" Target="../media/image29.jpg"/><Relationship Id="rId9" Type="http://schemas.openxmlformats.org/officeDocument/2006/relationships/image" Target="../media/image46.jpg"/><Relationship Id="rId5" Type="http://schemas.openxmlformats.org/officeDocument/2006/relationships/image" Target="../media/image32.png"/><Relationship Id="rId6" Type="http://schemas.openxmlformats.org/officeDocument/2006/relationships/image" Target="../media/image22.png"/><Relationship Id="rId7" Type="http://schemas.openxmlformats.org/officeDocument/2006/relationships/image" Target="../media/image43.png"/><Relationship Id="rId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zeroplus.tv/compilation/den-smekha" TargetMode="External"/><Relationship Id="rId10" Type="http://schemas.openxmlformats.org/officeDocument/2006/relationships/hyperlink" Target="https://zeroplus.tv/compilation/filmy-o-vybore-i-postupkakh" TargetMode="External"/><Relationship Id="rId13" Type="http://schemas.openxmlformats.org/officeDocument/2006/relationships/hyperlink" Target="https://teacher.vbudushee.ru/files/uploads/0761256907f137641c7e978f0de43774.pdf" TargetMode="External"/><Relationship Id="rId12" Type="http://schemas.openxmlformats.org/officeDocument/2006/relationships/hyperlink" Target="https://teacher.vbudushee.ru/files/uploads/0761256907f137641c7e978f0de43774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26.png"/><Relationship Id="rId9" Type="http://schemas.openxmlformats.org/officeDocument/2006/relationships/hyperlink" Target="https://youcan.vbudushee.ru/season2#rec150447641" TargetMode="External"/><Relationship Id="rId14" Type="http://schemas.openxmlformats.org/officeDocument/2006/relationships/hyperlink" Target="https://teacher.vbudushee.ru/files/uploads/9828eb829b5be09d44e20b0d8bca46fa.pdf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55.png"/><Relationship Id="rId7" Type="http://schemas.openxmlformats.org/officeDocument/2006/relationships/hyperlink" Target="https://zeroplus.tv/compilation" TargetMode="External"/><Relationship Id="rId8" Type="http://schemas.openxmlformats.org/officeDocument/2006/relationships/hyperlink" Target="https://zeroplus.tv/compilation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zeroplus.tv/compilation/ya-mechtayu-stat" TargetMode="External"/><Relationship Id="rId10" Type="http://schemas.openxmlformats.org/officeDocument/2006/relationships/hyperlink" Target="https://zeroplus.tv/compilation/filmy-o-professiyakh" TargetMode="External"/><Relationship Id="rId13" Type="http://schemas.openxmlformats.org/officeDocument/2006/relationships/hyperlink" Target="https://teacher.vbudushee.ru/files/uploads/322a92a56014f8205bc0b910d16d8b97.pdf" TargetMode="External"/><Relationship Id="rId12" Type="http://schemas.openxmlformats.org/officeDocument/2006/relationships/hyperlink" Target="https://teacher.vbudushee.ru/files/uploads/322a92a56014f8205bc0b910d16d8b97.pdf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hyperlink" Target="https://zeroplus.tv/compilation/o-vzaimopomoshchi-i-podderzhke" TargetMode="External"/><Relationship Id="rId14" Type="http://schemas.openxmlformats.org/officeDocument/2006/relationships/hyperlink" Target="https://teacher.vbudushee.ru/files/uploads/3b0ceef0538cd12c597d83b45e0bcc34.pdf" TargetMode="External"/><Relationship Id="rId5" Type="http://schemas.openxmlformats.org/officeDocument/2006/relationships/image" Target="../media/image30.png"/><Relationship Id="rId6" Type="http://schemas.openxmlformats.org/officeDocument/2006/relationships/image" Target="../media/image55.png"/><Relationship Id="rId7" Type="http://schemas.openxmlformats.org/officeDocument/2006/relationships/hyperlink" Target="https://zeroplus.tv/compilation/smelost-v-preodolenii" TargetMode="External"/><Relationship Id="rId8" Type="http://schemas.openxmlformats.org/officeDocument/2006/relationships/hyperlink" Target="https://zeroplus.tv/compilation/vmeste-my-spravimsya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43" name="Google Shape;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44" name="Google Shape;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</a:t>
            </a:r>
            <a:endParaRPr b="1" i="0" sz="4400" u="none" cap="none" strike="noStrike">
              <a:solidFill>
                <a:srgbClr val="3300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 “</a:t>
            </a:r>
            <a:r>
              <a:rPr b="1" lang="en-US" sz="4400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МИР В ОБЪЕКТИВЕ</a:t>
            </a: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730100" y="3949450"/>
            <a:ext cx="7006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lang="en-US" sz="2100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Изучаем язык кино, чтобы говорить о важном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75" y="180525"/>
            <a:ext cx="3004900" cy="1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72350" y="1741161"/>
            <a:ext cx="2901375" cy="290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72350" y="1713183"/>
            <a:ext cx="2901375" cy="2957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94" name="Google Shape;1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550"/>
            <a:ext cx="12192000" cy="432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{4975FFB8-8AE5-46F7-B85B-634FEC021CB5}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97" name="Google Shape;1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6" name="Google Shape;20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3177" y="4650590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7457600" y="3537075"/>
            <a:ext cx="4493400" cy="30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Используйте технику группового обсуждения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“Рейтинговое голосование”</a:t>
            </a:r>
            <a:r>
              <a:rPr lang="en-US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организации события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https://teacher.vbudushee.ru/files/uploads/40ed2ceb9ad2c2e569791c6704b2bd4b.pdf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5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lang="en-U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sz="1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727450" y="1096925"/>
            <a:ext cx="10877048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 конференции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0" name="Google Shape;210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7234" y="388322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/>
          <p:nvPr/>
        </p:nvSpPr>
        <p:spPr>
          <a:xfrm>
            <a:off x="1292795" y="3324676"/>
            <a:ext cx="484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“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Фестиваль мастерских”.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Познакомьте посетителей фестиваля с результатами работы мастерской на протяжении года. Организуйте общешкольный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кинопоказ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“Мое кино”. Придумайте концепцию показа, подберите фильмы, создайте аннотации, афишу и слоган, продумайте стратегию приглашения гостей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292807" y="5159282"/>
            <a:ext cx="484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Представление исследовательской или проектной работы на всероссийской конференции.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опыт о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рганизации тематических кинопоказов в своей школе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Примите участие во всероссийской конференции школьников.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3" name="Google Shape;21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7234" y="5249832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9088e77b42_0_8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9088e77b42_0_8"/>
          <p:cNvSpPr txBox="1"/>
          <p:nvPr/>
        </p:nvSpPr>
        <p:spPr>
          <a:xfrm>
            <a:off x="1632397" y="1906870"/>
            <a:ext cx="8829000" cy="1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Онлайн-кинотеатр «Ноль Плюс»</a:t>
            </a:r>
            <a:r>
              <a:rPr lang="en-US" sz="17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</a:t>
            </a:r>
            <a:endParaRPr sz="1700" u="sng">
              <a:solidFill>
                <a:schemeClr val="dk1"/>
              </a:solidFill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20" name="Google Shape;220;g29088e77b42_0_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1" name="Google Shape;221;g29088e77b42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386" y="1813961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29088e77b42_0_8"/>
          <p:cNvSpPr txBox="1"/>
          <p:nvPr/>
        </p:nvSpPr>
        <p:spPr>
          <a:xfrm>
            <a:off x="1632397" y="4235244"/>
            <a:ext cx="8829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Образовательные ресурсы (nano-grad.ru)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https://nano-grad.ru/academy/courses/?type_id=5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29088e77b42_0_8"/>
          <p:cNvSpPr txBox="1"/>
          <p:nvPr/>
        </p:nvSpPr>
        <p:spPr>
          <a:xfrm>
            <a:off x="1632397" y="2687199"/>
            <a:ext cx="8829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Техники групповой дискуссии </a:t>
            </a:r>
            <a:r>
              <a:rPr lang="en-US" sz="1500"/>
              <a:t>- </a:t>
            </a:r>
            <a:r>
              <a:rPr lang="en-US" sz="17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9088e77b42_0_8"/>
          <p:cNvSpPr txBox="1"/>
          <p:nvPr/>
        </p:nvSpPr>
        <p:spPr>
          <a:xfrm>
            <a:off x="1632397" y="3314530"/>
            <a:ext cx="88290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5" name="Google Shape;225;g29088e77b42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386" y="2601778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6" name="Google Shape;226;g29088e77b42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386" y="3375814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7" name="Google Shape;227;g29088e77b42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386" y="5252610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9088e77b42_0_8"/>
          <p:cNvSpPr txBox="1"/>
          <p:nvPr/>
        </p:nvSpPr>
        <p:spPr>
          <a:xfrm>
            <a:off x="1554175" y="5319500"/>
            <a:ext cx="8419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татья о кинопедагогике от создателей онлайн кинотеатра «Ноль Плюс»</a:t>
            </a:r>
            <a:r>
              <a:rPr lang="en-US"/>
              <a:t> - </a:t>
            </a:r>
            <a:r>
              <a:rPr lang="en-US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https://zeroplus.tv/cinepedagogy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descr="Изображение" id="229" name="Google Shape;229;g29088e77b42_0_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4386" y="425553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10"/>
          <p:cNvGrpSpPr/>
          <p:nvPr/>
        </p:nvGrpSpPr>
        <p:grpSpPr>
          <a:xfrm>
            <a:off x="219435" y="1865250"/>
            <a:ext cx="11753130" cy="3360909"/>
            <a:chOff x="219435" y="1774416"/>
            <a:chExt cx="11753130" cy="3360909"/>
          </a:xfrm>
        </p:grpSpPr>
        <p:pic>
          <p:nvPicPr>
            <p:cNvPr descr="Изображение" id="236" name="Google Shape;23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435" y="3246195"/>
              <a:ext cx="11753130" cy="482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37" name="Google Shape;23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38" name="Google Shape;23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62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0"/>
            <p:cNvSpPr txBox="1"/>
            <p:nvPr/>
          </p:nvSpPr>
          <p:spPr>
            <a:xfrm>
              <a:off x="54899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Зимняя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 txBox="1"/>
            <p:nvPr/>
          </p:nvSpPr>
          <p:spPr>
            <a:xfrm>
              <a:off x="94650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Весенняя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9606960" y="1790654"/>
              <a:ext cx="23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Фестиваль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42" name="Google Shape;24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93550" y="1917654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43" name="Google Shape;24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19479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0"/>
            <p:cNvSpPr txBox="1"/>
            <p:nvPr/>
          </p:nvSpPr>
          <p:spPr>
            <a:xfrm>
              <a:off x="3079160" y="1790654"/>
              <a:ext cx="230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Новогодний квест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45" name="Google Shape;24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53550" y="193176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0"/>
            <p:cNvSpPr txBox="1"/>
            <p:nvPr/>
          </p:nvSpPr>
          <p:spPr>
            <a:xfrm>
              <a:off x="6075725" y="1774416"/>
              <a:ext cx="3242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Читательский квест и</a:t>
              </a:r>
              <a:br>
                <a:rPr lang="en-US"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конференция “КРОНА Junior”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47" name="Google Shape;24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63875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0"/>
            <p:cNvSpPr txBox="1"/>
            <p:nvPr/>
          </p:nvSpPr>
          <p:spPr>
            <a:xfrm>
              <a:off x="640478" y="4304325"/>
              <a:ext cx="2123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Осенняя встреча мастерских. Открытие проекта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88788c4b49_0_5"/>
          <p:cNvSpPr txBox="1"/>
          <p:nvPr/>
        </p:nvSpPr>
        <p:spPr>
          <a:xfrm>
            <a:off x="761426" y="2141093"/>
            <a:ext cx="5304000" cy="3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могут появится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6" name="Google Shape;256;g288788c4b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</a:t>
            </a: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качестве напутствия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582450" y="1355975"/>
            <a:ext cx="53889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Кино рассказывает о людях, эмоциях, судьбах и времени. А еще оно может рассказать о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важных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составляющих  личностного потенциала - выборе, жизнестойкости, оптимизме и движении к цели.  Используя кино, мы можем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поговорить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об этом друг с другом.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800">
                <a:latin typeface="Montserrat"/>
                <a:ea typeface="Montserrat"/>
                <a:cs typeface="Montserrat"/>
                <a:sym typeface="Montserrat"/>
              </a:rPr>
              <a:t>«Человек идет в кино за живым опытом, ибо кино, как никакое другое искусство, расширяет, обогащает и концентрирует опыт человека».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i="1" lang="en-US" sz="1800">
                <a:latin typeface="Montserrat"/>
                <a:ea typeface="Montserrat"/>
                <a:cs typeface="Montserrat"/>
                <a:sym typeface="Montserrat"/>
              </a:rPr>
              <a:t>Андрей Тарковский  </a:t>
            </a:r>
            <a:endParaRPr b="1" i="1" sz="23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63" name="Google Shape;2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/>
          <p:cNvPicPr preferRelativeResize="0"/>
          <p:nvPr/>
        </p:nvPicPr>
        <p:blipFill rotWithShape="1">
          <a:blip r:embed="rId4">
            <a:alphaModFix/>
          </a:blip>
          <a:srcRect b="-51609" l="-138629" r="138630" t="51610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8725" y="2996275"/>
            <a:ext cx="4697400" cy="31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088e77b42_0_28"/>
          <p:cNvSpPr txBox="1"/>
          <p:nvPr/>
        </p:nvSpPr>
        <p:spPr>
          <a:xfrm>
            <a:off x="648285" y="920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</a:t>
            </a: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сегда на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g29088e77b42_0_28"/>
          <p:cNvSpPr txBox="1"/>
          <p:nvPr/>
        </p:nvSpPr>
        <p:spPr>
          <a:xfrm>
            <a:off x="850400" y="2613290"/>
            <a:ext cx="5374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1"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Буткевич Янина Владимировна</a:t>
            </a:r>
            <a:endParaRPr b="1"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Nolaletter@yandex.ru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TG: @YaninaBoutkevich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72" name="Google Shape;272;g29088e77b42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29088e77b42_0_28"/>
          <p:cNvPicPr preferRelativeResize="0"/>
          <p:nvPr/>
        </p:nvPicPr>
        <p:blipFill rotWithShape="1">
          <a:blip r:embed="rId5">
            <a:alphaModFix/>
          </a:blip>
          <a:srcRect b="-51610" l="-138629" r="138630" t="51610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9088e77b42_0_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2126" y="1961024"/>
            <a:ext cx="3070225" cy="30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https://rost.vbudushee.ru/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86262" y="466839"/>
            <a:ext cx="643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 txBox="1"/>
          <p:nvPr/>
        </p:nvSpPr>
        <p:spPr>
          <a:xfrm>
            <a:off x="686250" y="1982650"/>
            <a:ext cx="6759600" cy="3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Язык кино универсален и понятен всем, нам важно и необходимо говорить на этом языке. </a:t>
            </a:r>
            <a:endParaRPr sz="2000">
              <a:solidFill>
                <a:srgbClr val="212529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12529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Хорошие фильмы могут влиять на то, как мы воспринимаем и понимаем это мир, а 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совместный просмотр и обсуждение обязательно выведут это понимание  на новый уровень.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" id="58" name="Google Shape;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59" name="Google Shape;5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25148" y="1734946"/>
            <a:ext cx="4121700" cy="32577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noFill/>
          <a:ln>
            <a:noFill/>
          </a:ln>
        </p:spPr>
      </p:pic>
      <p:sp>
        <p:nvSpPr>
          <p:cNvPr id="60" name="Google Shape;60;p2"/>
          <p:cNvSpPr txBox="1"/>
          <p:nvPr/>
        </p:nvSpPr>
        <p:spPr>
          <a:xfrm>
            <a:off x="8340674" y="2243850"/>
            <a:ext cx="30210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1" lang="en-US" sz="20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i="1" lang="en-US" sz="20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Кинематограф</a:t>
            </a:r>
            <a:r>
              <a:rPr b="1" i="1" lang="en-US" sz="20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 - не пирожное, а хлеб, необходимый людям.”</a:t>
            </a:r>
            <a:endParaRPr b="1" i="1" sz="200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rPr b="1" i="1" lang="en-US" sz="2000">
                <a:solidFill>
                  <a:srgbClr val="274E13"/>
                </a:solidFill>
                <a:latin typeface="Montserrat"/>
                <a:ea typeface="Montserrat"/>
                <a:cs typeface="Montserrat"/>
                <a:sym typeface="Montserrat"/>
              </a:rPr>
              <a:t>Сергей Бондарчук</a:t>
            </a:r>
            <a:endParaRPr b="1" i="1" sz="2000">
              <a:solidFill>
                <a:srgbClr val="274E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i="1" sz="18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2"/>
          <p:cNvSpPr txBox="1"/>
          <p:nvPr/>
        </p:nvSpPr>
        <p:spPr>
          <a:xfrm>
            <a:off x="8734357" y="5100362"/>
            <a:ext cx="263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"/>
          <p:cNvSpPr txBox="1"/>
          <p:nvPr/>
        </p:nvSpPr>
        <p:spPr>
          <a:xfrm>
            <a:off x="709946" y="309250"/>
            <a:ext cx="6936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29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Кинопедагогика</a:t>
            </a:r>
            <a:r>
              <a:rPr b="1" i="0" lang="en-US" sz="29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 txBox="1"/>
          <p:nvPr/>
        </p:nvSpPr>
        <p:spPr>
          <a:xfrm>
            <a:off x="449750" y="1655025"/>
            <a:ext cx="55614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В мире образования все чаще звучит термин “кинопедагогика”.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Когда мы учимся грамотно трактовать аудиовизуальный ряд и понимать экранный текст, мы можем использовать силу экрана. Ведь кино не только увлекает и вызывает эмоции, но и вдохновляет и мотивирует.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https://zeroplus.tv/cinepedagogy</a:t>
            </a:r>
            <a:r>
              <a:rPr lang="en-US" sz="1700">
                <a:latin typeface="Montserrat"/>
                <a:ea typeface="Montserrat"/>
                <a:cs typeface="Montserrat"/>
                <a:sym typeface="Montserrat"/>
              </a:rPr>
              <a:t> - статья о кинопедагогике от создателей онлайн кинотеатра «Ноль Плюс»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oogle Shape;29;g2870f896b0b_1_6" id="69" name="Google Shape;6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1145" y="309250"/>
            <a:ext cx="6180801" cy="637725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/>
          <p:nvPr/>
        </p:nvSpPr>
        <p:spPr>
          <a:xfrm>
            <a:off x="9736632" y="164815"/>
            <a:ext cx="2631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FB2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92850" y="1395100"/>
            <a:ext cx="3684601" cy="24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448198" y="1959450"/>
            <a:ext cx="7899900" cy="3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кажется, через кино нужно говорить о важных вещах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У нас в семье есть традиция совместного просмотра фильмов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Мне многое хочется обсудить в кругу тех, кто меня понимает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Когда есть свободное время, я часто выбираю поход в кино</a:t>
            </a: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Есть фильмы, которые изменили мой взгляд на некоторые вещи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порой хочется показать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фильм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другу “вместо тысячи слов”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0" name="Google Shape;8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1" name="Google Shape;8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2" name="Google Shape;8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51" y="37179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3" name="Google Shape;8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230" y="4290501"/>
            <a:ext cx="465074" cy="598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4" name="Google Shape;84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94230" y="491228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1b8901fd1_0_27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291b8901fd1_0_27"/>
          <p:cNvPicPr preferRelativeResize="0"/>
          <p:nvPr/>
        </p:nvPicPr>
        <p:blipFill rotWithShape="1">
          <a:blip r:embed="rId3">
            <a:alphaModFix/>
          </a:blip>
          <a:srcRect b="3023" l="20679" r="20919" t="22333"/>
          <a:stretch/>
        </p:blipFill>
        <p:spPr>
          <a:xfrm>
            <a:off x="7909325" y="1643138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91" name="Google Shape;91;g291b8901fd1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2524" y="412175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descr="Изображение" id="92" name="Google Shape;92;g291b8901fd1_0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084" y="210160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3" name="Google Shape;93;g291b8901fd1_0_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746" y="2835415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4" name="Google Shape;94;g291b8901fd1_0_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43" y="4271901"/>
            <a:ext cx="392431" cy="5494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91b8901fd1_0_27"/>
          <p:cNvSpPr txBox="1"/>
          <p:nvPr/>
        </p:nvSpPr>
        <p:spPr>
          <a:xfrm>
            <a:off x="1273125" y="2192775"/>
            <a:ext cx="7019100" cy="3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Вести дискуссию и находить коллективное решение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программы и сценарии кинопоказов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Организовывать события различного масштаба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Говорить о важном на языке кино</a:t>
            </a:r>
            <a:endParaRPr sz="21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96" name="Google Shape;96;g291b8901fd1_0_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699" y="3559646"/>
            <a:ext cx="429800" cy="57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3" name="Google Shape;1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4" name="Google Shape;10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5" name="Google Shape;10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/>
          <p:nvPr/>
        </p:nvSpPr>
        <p:spPr>
          <a:xfrm>
            <a:off x="6341396" y="2507966"/>
            <a:ext cx="2297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Придумываю и организую ВНЕклассный кинопоказ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9448694" y="2711166"/>
            <a:ext cx="2297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 конференции.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3311938" y="2914366"/>
            <a:ext cx="2354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Придумываю и организую классный кинопоказ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445635" y="2772626"/>
            <a:ext cx="207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Выб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ираю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цели и 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определяю 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задач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 следующих смен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0" name="Google Shape;11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11" name="Google Shape;111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112" name="Google Shape;112;p5"/>
          <p:cNvPicPr preferRelativeResize="0"/>
          <p:nvPr/>
        </p:nvPicPr>
        <p:blipFill rotWithShape="1">
          <a:blip r:embed="rId9">
            <a:alphaModFix/>
          </a:blip>
          <a:srcRect b="13618" l="11116" r="4488" t="14490"/>
          <a:stretch/>
        </p:blipFill>
        <p:spPr>
          <a:xfrm>
            <a:off x="4059138" y="1766494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113" name="Google Shape;113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734663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2217764" y="4953045"/>
            <a:ext cx="7756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Создать практику школьных кинопоказов, где организаторы на языке кино смогут сказать о важных вещах и привлечь других ребят к </a:t>
            </a:r>
            <a:r>
              <a:rPr lang="en-US" sz="1800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rPr>
              <a:t>обсуждению</a:t>
            </a: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0" name="Google Shape;12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</a:t>
            </a:r>
            <a:r>
              <a:rPr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Осенняя встреча мастерских: открытие проекта в ОО, выбор мастерских  и первое занятие (общее содержание для всех мастерских)</a:t>
            </a:r>
            <a:r>
              <a:rPr lang="en-US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7101307" y="3532357"/>
            <a:ext cx="48498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Выбор задач и планирование работы на смене “Оптимизм”.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24" name="Google Shape;124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{4975FFB8-8AE5-46F7-B85B-634FEC021CB5}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25" name="Google Shape;12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6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777529" y="1729385"/>
            <a:ext cx="9297592" cy="114821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727450" y="1096925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Выбираю цели и задачи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7267749" y="3532354"/>
            <a:ext cx="40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37" name="Google Shape;1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1097" y="3879507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7101300" y="5030050"/>
            <a:ext cx="4087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Посмотрите фильм о </a:t>
            </a: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неизведанной</a:t>
            </a: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силе кино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https://zeroplus.tv/film/neizvedannaya-sila-kino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39" name="Google Shape;1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11097" y="503005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6" name="Google Shape;14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1275562" y="3695400"/>
            <a:ext cx="4382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Проект “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Общее киномнение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”.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Организовать групповую дискуссию, обсудить фильмы из 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подборки кинотеатра «Ноль Плюс»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 выбрать три фильма на тему выбора и оптимизма.</a:t>
            </a:r>
            <a:endParaRPr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267401" y="5220000"/>
            <a:ext cx="4469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Организовать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классный кинопоказ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Написать аннотац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ии к выбранным фильмам, придумать афишу и слоган кинопоказа, продумать концепцию его продвижения.</a:t>
            </a:r>
            <a:endParaRPr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Изображение" id="149" name="Google Shape;1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662582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0" name="Google Shape;150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{4975FFB8-8AE5-46F7-B85B-634FEC021CB5}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51" name="Google Shape;15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727450" y="1096925"/>
            <a:ext cx="10628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Обсуждаю, придумываю и организую классный кинопоказ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62" name="Google Shape;16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32902" y="4897103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5906750" y="3082325"/>
            <a:ext cx="6220500" cy="50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2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Познакомься </a:t>
            </a: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видеотекой онлайн кинотеатра «Ноль Плюс»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</a:t>
            </a:r>
            <a:endParaRPr b="0" i="0" sz="1200" u="sng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Посмотрет</a:t>
            </a: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ь тематические подборки: 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https://zeroplus.tv/compilation/filmy-o-vybore-i-postupkakh</a:t>
            </a: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фильмы о выборе и поступках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https://zeroplus.tv/compilation/den-smekha</a:t>
            </a: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фильмы с юмором об оптимизме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Выбрать один из приемов групповой дискуссии: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Техника «Четыре угла»</a:t>
            </a:r>
            <a:r>
              <a:rPr lang="en-US" sz="12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https://teacher.vbudushee.ru/files/uploads/0761256907f137641c7e978f0de43774.pdf</a:t>
            </a:r>
            <a:endParaRPr sz="12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Прием “Подумай, объяснись, поделись” </a:t>
            </a: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https://teacher.vbudushee.ru/files/uploads/9828eb829b5be09d44e20b0d8bca46fa.pdf</a:t>
            </a:r>
            <a:r>
              <a:rPr lang="en-US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69" name="Google Shape;1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0200"/>
            <a:ext cx="12192000" cy="43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71" name="Google Shape;17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386026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8"/>
          <p:cNvSpPr txBox="1"/>
          <p:nvPr/>
        </p:nvSpPr>
        <p:spPr>
          <a:xfrm>
            <a:off x="1267400" y="3384650"/>
            <a:ext cx="461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</a:t>
            </a:r>
            <a:r>
              <a:rPr lang="en-US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Проект “Общее киномнение 2”.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Организовать групповую дискуссию и выбрать три фильма из подборки онлайн кинотеатра «Ноль Плюс» на тему жизнестойкости и мастерства.</a:t>
            </a:r>
            <a:r>
              <a:rPr b="0" i="0" lang="en-US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1292824" y="4809725"/>
            <a:ext cx="4274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Организовать ВНЕклассный кинопоказ.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Написать аннотации к выбранным фильмам, придумать афишу и слоган кинопоказа, продумать концепцию его продвижения.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Пригласить на показ родителей и\или ребят из других классов.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74" name="Google Shape;17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094813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5" name="Google Shape;175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{4975FFB8-8AE5-46F7-B85B-634FEC021CB5}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76" name="Google Shape;17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727450" y="1028415"/>
            <a:ext cx="10628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>
                <a:latin typeface="Montserrat"/>
                <a:ea typeface="Montserrat"/>
                <a:cs typeface="Montserrat"/>
                <a:sym typeface="Montserrat"/>
              </a:rPr>
              <a:t>Обсуждаю, придумываю и организую ВНЕклассный кинопоказ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t/>
            </a:r>
            <a:endParaRPr sz="2000">
              <a:highlight>
                <a:schemeClr val="accent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87" name="Google Shape;18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5977" y="44469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6050150" y="2968950"/>
            <a:ext cx="6195000" cy="45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i="0" lang="en-US" sz="13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i="0" sz="13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Посмотреть тематические подборки “Ноль Плюс” : </a:t>
            </a:r>
            <a:endParaRPr b="1"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Фильмы о жизнестойкости: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https://zeroplus.tv/compilation/smelost-v-preodolenii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https://zeroplus.tv/compilation/vmeste-my-spravimsya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https://zeroplus.tv/compilation/o-vzaimopomoshchi-i-podderzhke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Фильмы о мастерстве: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https://zeroplus.tv/compilation/filmy-o-professiyakh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https://zeroplus.tv/compilation/ya-mechtayu-stat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Выбрать одну из техник групповой 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дискуссии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Техника “Аквариум”</a:t>
            </a:r>
            <a:r>
              <a:rPr lang="en-US" sz="1300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3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https://teacher.vbudushee.ru/files/uploads/322a92a56014f8205bc0b910d16d8b97.pdf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Техника “П</a:t>
            </a: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ары сменного состава”</a:t>
            </a:r>
            <a:endParaRPr sz="13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https://teacher.vbudushee.ru/files/uploads/3b0ceef0538cd12c597d83b45e0bcc34.pdf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9019"/>
            </a:srgbClr>
          </a:solidFill>
          <a:ln cap="flat" cmpd="sng" w="25400">
            <a:solidFill>
              <a:srgbClr val="FFFFFF">
                <a:alpha val="69019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